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sldIdLst>
    <p:sldId id="287" r:id="rId2"/>
    <p:sldId id="279" r:id="rId3"/>
    <p:sldId id="289" r:id="rId4"/>
    <p:sldId id="292" r:id="rId5"/>
    <p:sldId id="282" r:id="rId6"/>
    <p:sldId id="288" r:id="rId7"/>
    <p:sldId id="280" r:id="rId8"/>
    <p:sldId id="258" r:id="rId9"/>
    <p:sldId id="259" r:id="rId10"/>
    <p:sldId id="257" r:id="rId11"/>
    <p:sldId id="285" r:id="rId12"/>
    <p:sldId id="294" r:id="rId13"/>
    <p:sldId id="295" r:id="rId14"/>
    <p:sldId id="297" r:id="rId15"/>
    <p:sldId id="277" r:id="rId16"/>
    <p:sldId id="286" r:id="rId17"/>
    <p:sldId id="298" r:id="rId18"/>
    <p:sldId id="293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CC0000"/>
    <a:srgbClr val="660066"/>
    <a:srgbClr val="CCECFF"/>
    <a:srgbClr val="FF9966"/>
    <a:srgbClr val="FFCC66"/>
    <a:srgbClr val="FF99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8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zh-CN" altLang="zh-C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zh-CN" altLang="zh-CN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zh-CN" altLang="zh-C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15A16B8-F0A4-46A5-A595-0ABC0DBBB424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2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3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4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5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6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7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8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DC1-7D94-4972-B826-AD62F35DB8C1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DFD5-DE8C-402C-9FD7-4686ECC586A2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6B3-27E8-40CD-84D4-E76B33EEA0FA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8555-7A25-4E71-9BD5-65BF4CBF7284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665F-AC4A-4191-871D-C827039312BF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90E5-DA6F-40A6-9922-4EF6EBCC1D2B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4588-1CFF-4478-B97C-5C205937F49C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A5B7-FC77-4C73-9614-58C5BA90B499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167E-AD85-4846-AABB-3D63114BF7CB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CBDCD-1904-48A7-A241-B28E542F3C61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E392F-9161-45A0-AB95-AEDA02775DF1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7C1D5-7CE4-4743-8E1C-69EB55B08314}" type="slidenum">
              <a:rPr lang="zh-CN" altLang="zh-CN" smtClean="0"/>
              <a:pPr/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475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sz="3600" b="0" dirty="0">
                <a:solidFill>
                  <a:schemeClr val="bg1"/>
                </a:solidFill>
              </a:rPr>
              <a:t>倾听地球母亲的心声：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08038" y="15287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CN" altLang="zh-CN" b="0">
              <a:ea typeface="华文行楷" pitchFamily="2" charset="-122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27088" y="981075"/>
            <a:ext cx="7848600" cy="612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zh-CN">
                <a:latin typeface="宋体" pitchFamily="2" charset="-122"/>
              </a:rPr>
              <a:t>我亲爱的孩子们：</a:t>
            </a:r>
          </a:p>
          <a:p>
            <a:pPr>
              <a:lnSpc>
                <a:spcPct val="125000"/>
              </a:lnSpc>
            </a:pPr>
            <a:r>
              <a:rPr lang="zh-CN">
                <a:latin typeface="宋体" pitchFamily="2" charset="-122"/>
              </a:rPr>
              <a:t>   曾几何时，我是那么的健康美丽，我的头发</a:t>
            </a:r>
            <a:r>
              <a:rPr lang="zh-CN" altLang="zh-CN">
                <a:latin typeface="宋体" pitchFamily="2" charset="-122"/>
              </a:rPr>
              <a:t>——</a:t>
            </a:r>
            <a:r>
              <a:rPr lang="zh-CN">
                <a:latin typeface="宋体" pitchFamily="2" charset="-122"/>
              </a:rPr>
              <a:t>森林，是那么茂密葱翠；我的脸庞</a:t>
            </a:r>
            <a:r>
              <a:rPr lang="zh-CN" altLang="zh-CN">
                <a:latin typeface="宋体" pitchFamily="2" charset="-122"/>
              </a:rPr>
              <a:t>——</a:t>
            </a:r>
            <a:r>
              <a:rPr lang="zh-CN">
                <a:latin typeface="宋体" pitchFamily="2" charset="-122"/>
              </a:rPr>
              <a:t>天空，是那么湛蓝深远；我的血液</a:t>
            </a:r>
            <a:r>
              <a:rPr lang="zh-CN" altLang="zh-CN">
                <a:latin typeface="宋体" pitchFamily="2" charset="-122"/>
              </a:rPr>
              <a:t>——</a:t>
            </a:r>
            <a:r>
              <a:rPr lang="zh-CN">
                <a:latin typeface="宋体" pitchFamily="2" charset="-122"/>
              </a:rPr>
              <a:t>河流，是那么清澈通畅；我的衣裳</a:t>
            </a:r>
            <a:r>
              <a:rPr lang="zh-CN" altLang="zh-CN">
                <a:latin typeface="宋体" pitchFamily="2" charset="-122"/>
              </a:rPr>
              <a:t>——</a:t>
            </a:r>
            <a:r>
              <a:rPr lang="zh-CN">
                <a:latin typeface="宋体" pitchFamily="2" charset="-122"/>
              </a:rPr>
              <a:t>空气，是那么清新洁净；我的肌肤</a:t>
            </a:r>
            <a:r>
              <a:rPr lang="zh-CN" altLang="zh-CN">
                <a:latin typeface="宋体" pitchFamily="2" charset="-122"/>
              </a:rPr>
              <a:t>——</a:t>
            </a:r>
            <a:r>
              <a:rPr lang="zh-CN">
                <a:latin typeface="宋体" pitchFamily="2" charset="-122"/>
              </a:rPr>
              <a:t>土地，是那么清香肥沃；我的身躯</a:t>
            </a:r>
            <a:r>
              <a:rPr lang="zh-CN" altLang="zh-CN">
                <a:latin typeface="宋体" pitchFamily="2" charset="-122"/>
              </a:rPr>
              <a:t>——</a:t>
            </a:r>
            <a:r>
              <a:rPr lang="zh-CN">
                <a:latin typeface="宋体" pitchFamily="2" charset="-122"/>
              </a:rPr>
              <a:t>资源，是那么富足健硕</a:t>
            </a:r>
            <a:r>
              <a:rPr lang="zh-CN" altLang="zh-CN">
                <a:latin typeface="宋体" pitchFamily="2" charset="-122"/>
              </a:rPr>
              <a:t>……</a:t>
            </a:r>
          </a:p>
          <a:p>
            <a:pPr>
              <a:lnSpc>
                <a:spcPct val="125000"/>
              </a:lnSpc>
            </a:pPr>
            <a:r>
              <a:rPr lang="zh-CN" altLang="zh-CN">
                <a:latin typeface="宋体" pitchFamily="2" charset="-122"/>
              </a:rPr>
              <a:t>   </a:t>
            </a:r>
            <a:r>
              <a:rPr lang="zh-CN">
                <a:latin typeface="宋体" pitchFamily="2" charset="-122"/>
              </a:rPr>
              <a:t>我为你们提供了适宜的生存环境，为你们制造了充足的矿产资源，替你们唤来了众多的动植物作伴，使人类不断繁衍生息、文明进步。可是，长大后的你们却在一天天地折磨、摧残着我。</a:t>
            </a:r>
          </a:p>
          <a:p>
            <a:pPr>
              <a:lnSpc>
                <a:spcPct val="125000"/>
              </a:lnSpc>
            </a:pPr>
            <a:r>
              <a:rPr lang="zh-CN">
                <a:latin typeface="宋体" pitchFamily="2" charset="-122"/>
              </a:rPr>
              <a:t>   现在的我头发已经脱落快成秃顶了，肌肤已经粗糙溃烂变得沙漠化，血管已经堵塞快得中风了，血液已经结块变得浑浊发臭，脸庞又灰又黄满是皱纹，身躯已经枯竭，工厂里冒出的浓烟使衣裳也散发出呛鼻的味道，保护伞臭氧层也已千疮百孔，白色污染又使我得了胃癌，许多物种已经或濒临灭绝</a:t>
            </a:r>
            <a:r>
              <a:rPr lang="zh-CN" altLang="zh-CN">
                <a:latin typeface="宋体" pitchFamily="2" charset="-122"/>
              </a:rPr>
              <a:t>……</a:t>
            </a:r>
          </a:p>
          <a:p>
            <a:pPr>
              <a:lnSpc>
                <a:spcPct val="125000"/>
              </a:lnSpc>
            </a:pPr>
            <a:r>
              <a:rPr lang="zh-CN" altLang="zh-CN">
                <a:latin typeface="宋体" pitchFamily="2" charset="-122"/>
              </a:rPr>
              <a:t>   “</a:t>
            </a:r>
            <a:r>
              <a:rPr lang="zh-CN">
                <a:latin typeface="宋体" pitchFamily="2" charset="-122"/>
              </a:rPr>
              <a:t>呜呜呜”， “孩子们，你们瞧，我原来绿色的大衣已经黑得不成样子了，我可怎么办呀！”</a:t>
            </a:r>
            <a:r>
              <a:rPr lang="zh-CN" b="0">
                <a:latin typeface="宋体" pitchFamily="2" charset="-122"/>
              </a:rPr>
              <a:t>   </a:t>
            </a:r>
            <a:r>
              <a:rPr lang="zh-CN" b="0">
                <a:ea typeface="华文行楷" pitchFamily="2" charset="-122"/>
              </a:rPr>
              <a:t> </a:t>
            </a:r>
          </a:p>
          <a:p>
            <a:pPr>
              <a:lnSpc>
                <a:spcPct val="125000"/>
              </a:lnSpc>
            </a:pPr>
            <a:endParaRPr lang="zh-CN" b="0">
              <a:ea typeface="华文行楷" pitchFamily="2" charset="-122"/>
            </a:endParaRPr>
          </a:p>
          <a:p>
            <a:endParaRPr lang="zh-CN" b="0">
              <a:ea typeface="华文行楷" pitchFamily="2" charset="-122"/>
            </a:endParaRPr>
          </a:p>
          <a:p>
            <a:endParaRPr lang="zh-CN" altLang="zh-CN" b="0"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00563" y="3789363"/>
            <a:ext cx="3097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zh-CN" sz="28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427538" y="2133600"/>
            <a:ext cx="3097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40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500563" y="4548188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zh-CN" sz="2400">
              <a:latin typeface="宋体" pitchFamily="2" charset="-122"/>
            </a:endParaRPr>
          </a:p>
        </p:txBody>
      </p:sp>
      <p:sp>
        <p:nvSpPr>
          <p:cNvPr id="23557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596188" y="6165850"/>
            <a:ext cx="1547812" cy="692150"/>
          </a:xfrm>
          <a:prstGeom prst="actionButtonForwardNex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 sz="2800">
              <a:solidFill>
                <a:schemeClr val="hlink"/>
              </a:solidFill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95288" y="1557338"/>
            <a:ext cx="1368425" cy="579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提示</a:t>
            </a:r>
            <a:r>
              <a:rPr lang="zh-CN" altLang="zh-CN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971550" y="2708275"/>
            <a:ext cx="7345363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zh-CN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用</a:t>
            </a:r>
            <a:r>
              <a:rPr lang="zh-CN" sz="32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食醋和清水</a:t>
            </a:r>
            <a:r>
              <a:rPr lang="zh-CN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配置供实验用的模拟酸雨，</a:t>
            </a:r>
            <a:r>
              <a:rPr lang="zh-CN" altLang="zh-CN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pH</a:t>
            </a:r>
            <a:r>
              <a:rPr lang="zh-CN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控制在</a:t>
            </a:r>
            <a:r>
              <a:rPr lang="zh-CN" altLang="zh-CN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4</a:t>
            </a:r>
            <a:r>
              <a:rPr lang="zh-CN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。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zh-CN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测定模拟酸雨条件下种子的发芽率。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lang="zh-CN" altLang="zh-CN" sz="2400">
              <a:solidFill>
                <a:schemeClr val="bg1"/>
              </a:solidFill>
              <a:latin typeface="宋体" pitchFamily="2" charset="-122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23850" y="692150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模拟探究：酸雨对生物的影响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68313" y="981075"/>
            <a:ext cx="7702550" cy="568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zh-CN" altLang="zh-CN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1</a:t>
            </a:r>
            <a:r>
              <a:rPr lang="zh-CN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、是否需要设计对照实验？如果需要，你将怎样设计？</a:t>
            </a: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zh-CN" altLang="zh-CN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模拟的酸雨和真实的酸雨在成分上有什么差别？</a:t>
            </a:r>
            <a:endParaRPr lang="zh-CN" sz="2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zh-CN" altLang="zh-CN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本实验是否需要数量统计？如果需要，尝试设计出一个记录实验数据的表格。</a:t>
            </a:r>
            <a:endParaRPr lang="zh-CN" sz="2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5000"/>
              </a:lnSpc>
              <a:spcBef>
                <a:spcPct val="50000"/>
              </a:spcBef>
            </a:pPr>
            <a:endParaRPr lang="zh-CN" sz="2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5000"/>
              </a:lnSpc>
              <a:spcBef>
                <a:spcPct val="50000"/>
              </a:spcBef>
            </a:pPr>
            <a:endParaRPr lang="zh-CN" sz="2400">
              <a:solidFill>
                <a:schemeClr val="bg1"/>
              </a:solidFill>
            </a:endParaRPr>
          </a:p>
          <a:p>
            <a:pPr>
              <a:lnSpc>
                <a:spcPct val="105000"/>
              </a:lnSpc>
              <a:spcBef>
                <a:spcPct val="50000"/>
              </a:spcBef>
            </a:pPr>
            <a:endParaRPr lang="zh-CN" sz="2400">
              <a:solidFill>
                <a:schemeClr val="bg1"/>
              </a:solidFill>
            </a:endParaRP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zh-CN" altLang="zh-CN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zh-CN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</a:t>
            </a:r>
            <a:r>
              <a:rPr lang="zh-CN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只做一组实验，实验的结果可靠吗？你认为怎样做，实验结果才可靠？</a:t>
            </a:r>
            <a:endParaRPr lang="zh-CN" sz="2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5000"/>
              </a:lnSpc>
              <a:spcBef>
                <a:spcPct val="50000"/>
              </a:spcBef>
            </a:pPr>
            <a:endParaRPr lang="zh-CN" sz="2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lang="zh-CN" altLang="zh-CN" sz="2400">
              <a:solidFill>
                <a:schemeClr val="bg1"/>
              </a:solidFill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600200" y="4038600"/>
            <a:ext cx="632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b="0">
              <a:ea typeface="华文行楷" pitchFamily="2" charset="-122"/>
            </a:endParaRPr>
          </a:p>
        </p:txBody>
      </p:sp>
      <p:graphicFrame>
        <p:nvGraphicFramePr>
          <p:cNvPr id="25604" name="Group 4"/>
          <p:cNvGraphicFramePr>
            <a:graphicFrameLocks noGrp="1"/>
          </p:cNvGraphicFramePr>
          <p:nvPr/>
        </p:nvGraphicFramePr>
        <p:xfrm>
          <a:off x="900113" y="3141663"/>
          <a:ext cx="6934200" cy="1676400"/>
        </p:xfrm>
        <a:graphic>
          <a:graphicData uri="http://schemas.openxmlformats.org/drawingml/2006/table">
            <a:tbl>
              <a:tblPr/>
              <a:tblGrid>
                <a:gridCol w="866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第一天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第二天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第三天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第四天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第五天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第六天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第七天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清水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模拟酸雨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362950" cy="60483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b="1"/>
              <a:t>试验步骤：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/>
              <a:t>1.</a:t>
            </a:r>
            <a:r>
              <a:rPr lang="zh-CN" altLang="en-US" b="1"/>
              <a:t>采用</a:t>
            </a:r>
            <a:r>
              <a:rPr lang="en-US" altLang="zh-CN" b="1"/>
              <a:t>PH=4</a:t>
            </a:r>
            <a:r>
              <a:rPr lang="zh-CN" altLang="en-US" b="1"/>
              <a:t>的模拟酸雨进行实验，设置清水作为对照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/>
              <a:t>2.</a:t>
            </a:r>
            <a:r>
              <a:rPr lang="zh-CN" altLang="en-US" b="1"/>
              <a:t>取</a:t>
            </a:r>
            <a:r>
              <a:rPr lang="en-US" altLang="zh-CN" b="1"/>
              <a:t>6</a:t>
            </a:r>
            <a:r>
              <a:rPr lang="zh-CN" altLang="en-US" b="1"/>
              <a:t>个培养皿，编为</a:t>
            </a:r>
            <a:r>
              <a:rPr lang="en-US" altLang="zh-CN" b="1"/>
              <a:t>1—6</a:t>
            </a:r>
            <a:r>
              <a:rPr lang="zh-CN" altLang="en-US" b="1"/>
              <a:t>号，其中</a:t>
            </a:r>
            <a:r>
              <a:rPr lang="en-US" altLang="zh-CN" b="1"/>
              <a:t>1-3</a:t>
            </a:r>
            <a:r>
              <a:rPr lang="zh-CN" altLang="en-US" b="1"/>
              <a:t>号为甲组，</a:t>
            </a:r>
            <a:r>
              <a:rPr lang="en-US" altLang="zh-CN" b="1"/>
              <a:t>4-6</a:t>
            </a:r>
            <a:r>
              <a:rPr lang="zh-CN" altLang="en-US" b="1"/>
              <a:t>号为乙组，每个培养皿中各放入</a:t>
            </a:r>
            <a:r>
              <a:rPr lang="en-US" altLang="zh-CN" b="1"/>
              <a:t>50</a:t>
            </a:r>
            <a:r>
              <a:rPr lang="zh-CN" altLang="en-US" b="1"/>
              <a:t>粒大豆种子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/>
              <a:t>3.</a:t>
            </a:r>
            <a:r>
              <a:rPr lang="zh-CN" altLang="en-US" b="1"/>
              <a:t>在相同适宜的环境中培养，每天两次向甲组培养皿中喷洒定量配制的酸雨，每天两次向乙组培养皿中喷洒定量的清水，每天观察记录一次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/>
              <a:t>4.</a:t>
            </a:r>
            <a:r>
              <a:rPr lang="zh-CN" altLang="en-US" b="1"/>
              <a:t>一周后，分别统计两个实验装置中大豆种子的发芽率</a:t>
            </a:r>
          </a:p>
          <a:p>
            <a:pPr>
              <a:lnSpc>
                <a:spcPct val="90000"/>
              </a:lnSpc>
              <a:buFontTx/>
              <a:buNone/>
            </a:pPr>
            <a:endParaRPr lang="zh-CN" altLang="en-US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404813"/>
            <a:ext cx="8229600" cy="572135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b="1"/>
              <a:t>预期实验结果与分析</a:t>
            </a:r>
            <a:r>
              <a:rPr lang="en-US" altLang="zh-CN" b="1"/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CN" b="1"/>
              <a:t>1</a:t>
            </a:r>
            <a:r>
              <a:rPr lang="zh-CN" altLang="en-US" b="1"/>
              <a:t>、如果两个装置中种子的发芽率没有差异，说明                          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CN" b="1"/>
              <a:t>2</a:t>
            </a:r>
            <a:r>
              <a:rPr lang="zh-CN" altLang="en-US" b="1"/>
              <a:t>、如果用酸雨培养的种子发芽率比较高，说明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CN" b="1"/>
              <a:t>3</a:t>
            </a:r>
            <a:r>
              <a:rPr lang="zh-CN" altLang="en-US" b="1"/>
              <a:t>、如果用清水培养的种子发芽率比较高，说明</a:t>
            </a:r>
          </a:p>
          <a:p>
            <a:pPr>
              <a:buFontTx/>
              <a:buNone/>
            </a:pPr>
            <a:endParaRPr lang="zh-CN" altLang="en-US" b="1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743075" y="1614488"/>
            <a:ext cx="4806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sz="2800" b="0">
                <a:ea typeface="华文行楷" pitchFamily="2" charset="-122"/>
              </a:rPr>
              <a:t>酸雨对种子的发芽率没有影响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547813" y="2867025"/>
            <a:ext cx="5162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sz="2800" b="0">
                <a:ea typeface="华文行楷" pitchFamily="2" charset="-122"/>
              </a:rPr>
              <a:t>酸雨对种子的发芽率有促进作用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455738" y="4133850"/>
            <a:ext cx="5162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sz="2800" b="0">
                <a:ea typeface="华文行楷" pitchFamily="2" charset="-122"/>
              </a:rPr>
              <a:t>酸雨对种子的发芽率有抑制作用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  <p:bldP spid="29700" grpId="0" autoUpdateAnimBg="0"/>
      <p:bldP spid="2970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773238"/>
            <a:ext cx="6553200" cy="4525962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zh-CN" altLang="en-US" sz="3600" dirty="0"/>
              <a:t>酸雨的危害？</a:t>
            </a:r>
          </a:p>
          <a:p>
            <a:pPr>
              <a:lnSpc>
                <a:spcPct val="125000"/>
              </a:lnSpc>
            </a:pPr>
            <a:r>
              <a:rPr lang="zh-CN" altLang="en-US" sz="3600" dirty="0"/>
              <a:t>如何防治酸雨？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611188" y="2205038"/>
            <a:ext cx="77041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宋体" pitchFamily="2" charset="-122"/>
              </a:rPr>
              <a:t>    </a:t>
            </a:r>
            <a:endParaRPr lang="zh-CN" altLang="en-US" sz="2800">
              <a:solidFill>
                <a:srgbClr val="3399FF"/>
              </a:solidFill>
              <a:latin typeface="宋体" pitchFamily="2" charset="-122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685800"/>
            <a:ext cx="9144000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．全球性大气污染主要表现在（    ）</a:t>
            </a:r>
          </a:p>
          <a:p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、酸雨、温室效应、生物入侵</a:t>
            </a:r>
          </a:p>
          <a:p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、酸雨、含铅废气、臭氧层破坏</a:t>
            </a:r>
          </a:p>
          <a:p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、酸雨、臭氧层破坏、温室效应</a:t>
            </a:r>
          </a:p>
          <a:p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、温室效应、滥砍乱伐、臭氧层破坏</a:t>
            </a:r>
          </a:p>
          <a:p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．下列污染物中，通过食物链危害人体的是（     ）</a:t>
            </a:r>
          </a:p>
          <a:p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、沙尘暴   </a:t>
            </a:r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、二氧化硫   </a:t>
            </a:r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、汞、镉、砷等重金属  </a:t>
            </a:r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、氟利昂</a:t>
            </a:r>
          </a:p>
          <a:p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．在模拟“酸雨对生物的影响”试验中，模拟酸雨的浓度对种子萌发和幼苗生长状况的影响应该是（    ）</a:t>
            </a:r>
          </a:p>
          <a:p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、浓度越大，影响越小        </a:t>
            </a:r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、浓度越大，影响越大</a:t>
            </a:r>
          </a:p>
          <a:p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、浓度大小影响都一样        </a:t>
            </a:r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、浓度大小都毫无影响</a:t>
            </a:r>
          </a:p>
          <a:p>
            <a:r>
              <a:rPr lang="en-US" altLang="zh-CN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．酸雨主要是人为的向空气中排放大量的（           ）造成的。控制酸雨的根本措施是（                                      ）  。</a:t>
            </a:r>
            <a:r>
              <a:rPr lang="zh-CN" altLang="en-US" sz="2400">
                <a:solidFill>
                  <a:srgbClr val="CC0000"/>
                </a:solidFill>
              </a:rPr>
              <a:t> </a:t>
            </a:r>
            <a:endParaRPr lang="zh-CN" altLang="en-US" sz="240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</a:endParaRPr>
          </a:p>
          <a:p>
            <a:endParaRPr lang="zh-CN" altLang="en-US" sz="240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b="0">
              <a:solidFill>
                <a:srgbClr val="CC0000"/>
              </a:solidFill>
              <a:ea typeface="华文行楷" pitchFamily="2" charset="-122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28600" y="0"/>
            <a:ext cx="213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99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行楷" pitchFamily="2" charset="-122"/>
              </a:rPr>
              <a:t>课堂检测：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854075"/>
            <a:ext cx="9144000" cy="600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zh-CN" sz="2000">
                <a:solidFill>
                  <a:schemeClr val="bg1"/>
                </a:solidFill>
                <a:latin typeface="宋体" pitchFamily="2" charset="-122"/>
              </a:rPr>
              <a:t>  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下面是小丁做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“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酸雨对生物的影响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”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探究实验，过程如下：</a:t>
            </a:r>
          </a:p>
          <a:p>
            <a:pPr eaLnBrk="0" hangingPunct="0"/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　　提出问题：酸雨对种子的萌发有影响吗？</a:t>
            </a:r>
          </a:p>
          <a:p>
            <a:pPr eaLnBrk="0" hangingPunct="0"/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　　作出假设：酸雨对种子的萌发有影响。</a:t>
            </a:r>
          </a:p>
          <a:p>
            <a:pPr eaLnBrk="0" hangingPunct="0"/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　　</a:t>
            </a:r>
          </a:p>
          <a:p>
            <a:pPr eaLnBrk="0" hangingPunct="0"/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    制定方案：</a:t>
            </a:r>
          </a:p>
          <a:p>
            <a:pPr eaLnBrk="0" hangingPunct="0"/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　（</a:t>
            </a:r>
            <a:r>
              <a:rPr lang="zh-CN" alt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1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）配制好</a:t>
            </a:r>
            <a:r>
              <a:rPr lang="zh-CN" alt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pH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为</a:t>
            </a:r>
            <a:r>
              <a:rPr lang="zh-CN" alt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4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的模拟酸雨。  </a:t>
            </a:r>
          </a:p>
          <a:p>
            <a:pPr eaLnBrk="0" hangingPunct="0"/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  （</a:t>
            </a:r>
            <a:r>
              <a:rPr lang="zh-CN" alt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2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）在一个培养皿里放</a:t>
            </a:r>
            <a:r>
              <a:rPr lang="zh-CN" alt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2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粒浸泡了一晚的大豆。（种子上下铺上湿纱布）</a:t>
            </a:r>
          </a:p>
          <a:p>
            <a:pPr eaLnBrk="0" hangingPunct="0"/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  （</a:t>
            </a:r>
            <a:r>
              <a:rPr lang="zh-CN" alt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3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）向大豆种子喷洒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“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模拟酸雨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”</a:t>
            </a:r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，每天一次，观察并记录现象。</a:t>
            </a:r>
          </a:p>
          <a:p>
            <a:pPr eaLnBrk="0" hangingPunct="0"/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　　</a:t>
            </a:r>
          </a:p>
          <a:p>
            <a:pPr eaLnBrk="0" hangingPunct="0"/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    实验结果：培养皿中大豆种子没有萌发。</a:t>
            </a:r>
          </a:p>
          <a:p>
            <a:pPr eaLnBrk="0" hangingPunct="0"/>
            <a:r>
              <a:rPr lang="zh-CN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　　实验结论：酸雨对种子的萌发有影响。</a:t>
            </a:r>
          </a:p>
          <a:p>
            <a:pPr eaLnBrk="0" hangingPunct="0"/>
            <a:r>
              <a:rPr lang="zh-CN" sz="2000" b="0">
                <a:latin typeface="宋体" pitchFamily="2" charset="-122"/>
              </a:rPr>
              <a:t>　</a:t>
            </a:r>
            <a:r>
              <a:rPr lang="zh-CN" sz="3200">
                <a:solidFill>
                  <a:srgbClr val="FF0000"/>
                </a:solidFill>
                <a:latin typeface="楷体" pitchFamily="1" charset="-122"/>
                <a:ea typeface="楷体" pitchFamily="1" charset="-122"/>
              </a:rPr>
              <a:t>小丁设计的实验不够严谨，请指出并补充完善。</a:t>
            </a:r>
          </a:p>
          <a:p>
            <a:pPr eaLnBrk="0" hangingPunct="0"/>
            <a:r>
              <a:rPr lang="zh-CN" sz="3200">
                <a:solidFill>
                  <a:schemeClr val="bg1"/>
                </a:solidFill>
                <a:latin typeface="宋体" pitchFamily="2" charset="-122"/>
              </a:rPr>
              <a:t>   </a:t>
            </a:r>
          </a:p>
          <a:p>
            <a:pPr eaLnBrk="0" hangingPunct="0"/>
            <a:r>
              <a:rPr lang="zh-CN" sz="3200">
                <a:solidFill>
                  <a:schemeClr val="bg1"/>
                </a:solidFill>
                <a:latin typeface="宋体" pitchFamily="2" charset="-122"/>
              </a:rPr>
              <a:t> </a:t>
            </a:r>
          </a:p>
          <a:p>
            <a:pPr eaLnBrk="0" hangingPunct="0"/>
            <a:r>
              <a:rPr lang="zh-CN" sz="2800">
                <a:solidFill>
                  <a:schemeClr val="bg1"/>
                </a:solidFill>
                <a:latin typeface="宋体" pitchFamily="2" charset="-122"/>
              </a:rPr>
              <a:t>  </a:t>
            </a:r>
          </a:p>
          <a:p>
            <a:pPr eaLnBrk="0" hangingPunct="0"/>
            <a:r>
              <a:rPr lang="zh-CN" sz="2000">
                <a:solidFill>
                  <a:schemeClr val="bg1"/>
                </a:solidFill>
                <a:latin typeface="宋体" pitchFamily="2" charset="-122"/>
              </a:rPr>
              <a:t>　　</a:t>
            </a:r>
            <a:endParaRPr lang="zh-CN" sz="2400">
              <a:solidFill>
                <a:schemeClr val="bg1"/>
              </a:solidFill>
              <a:latin typeface="宋体" pitchFamily="2" charset="-122"/>
            </a:endParaRPr>
          </a:p>
          <a:p>
            <a:pPr eaLnBrk="0" hangingPunct="0"/>
            <a:endParaRPr lang="zh-CN" altLang="zh-CN" sz="2400">
              <a:solidFill>
                <a:schemeClr val="bg1"/>
              </a:solidFill>
              <a:latin typeface="宋体" pitchFamily="2" charset="-122"/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04800" y="5029200"/>
            <a:ext cx="8001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没有设置对照实验，大豆的数量太少，没有设置重复实验。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sz="3200"/>
              <a:t>雨中垂钓：为什么垂钓者钓上来的是死鱼？</a:t>
            </a:r>
          </a:p>
        </p:txBody>
      </p:sp>
      <p:pic>
        <p:nvPicPr>
          <p:cNvPr id="48131" name="Picture 3" descr="漫画-酸雨现象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55650" y="1628775"/>
            <a:ext cx="7056438" cy="4630738"/>
          </a:xfrm>
          <a:noFill/>
          <a:ln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02588" cy="4525963"/>
          </a:xfrm>
        </p:spPr>
        <p:txBody>
          <a:bodyPr/>
          <a:lstStyle/>
          <a:p>
            <a:pPr>
              <a:lnSpc>
                <a:spcPct val="145000"/>
              </a:lnSpc>
              <a:buFontTx/>
              <a:buNone/>
            </a:pPr>
            <a:r>
              <a:rPr lang="zh-CN" altLang="en-US" sz="3600"/>
              <a:t>“我们不要过分陶醉于我们对自然界的胜利。对于每一次这样的胜利，自然界都报复了我们。”</a:t>
            </a:r>
          </a:p>
          <a:p>
            <a:pPr>
              <a:buFontTx/>
              <a:buNone/>
            </a:pPr>
            <a:endParaRPr lang="zh-CN" altLang="en-US" sz="3600"/>
          </a:p>
          <a:p>
            <a:pPr>
              <a:buFontTx/>
              <a:buNone/>
            </a:pPr>
            <a:r>
              <a:rPr lang="zh-CN" altLang="en-US"/>
              <a:t>                                            </a:t>
            </a:r>
            <a:r>
              <a:rPr lang="en-US" altLang="zh-CN"/>
              <a:t>-----</a:t>
            </a:r>
            <a:r>
              <a:rPr lang="zh-CN" altLang="en-US"/>
              <a:t>恩格斯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4213" y="765175"/>
            <a:ext cx="7756525" cy="427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学习目标：</a:t>
            </a:r>
          </a:p>
          <a:p>
            <a:pPr>
              <a:spcBef>
                <a:spcPct val="50000"/>
              </a:spcBef>
            </a:pPr>
            <a:r>
              <a:rPr lang="zh-CN" altLang="zh-CN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zh-CN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、以酸雨的危害、废电池的危害为例，说明环境污染对生物的不良影响。</a:t>
            </a:r>
          </a:p>
          <a:p>
            <a:pPr>
              <a:spcBef>
                <a:spcPct val="50000"/>
              </a:spcBef>
            </a:pPr>
            <a:r>
              <a:rPr lang="zh-CN" altLang="zh-CN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zh-CN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、模拟探究：酸雨对生物的影响。</a:t>
            </a:r>
          </a:p>
          <a:p>
            <a:pPr>
              <a:spcBef>
                <a:spcPct val="50000"/>
              </a:spcBef>
            </a:pPr>
            <a:r>
              <a:rPr lang="zh-CN" altLang="zh-CN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zh-CN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、认同环境污染对生物的影响，提高环保意识。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042988" y="1412875"/>
            <a:ext cx="76327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说一说：</a:t>
            </a:r>
          </a:p>
          <a:p>
            <a:pPr>
              <a:spcBef>
                <a:spcPct val="50000"/>
              </a:spcBef>
            </a:pPr>
            <a:r>
              <a:rPr lang="zh-CN"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同学们所知道的有关环境污染的资料</a:t>
            </a:r>
            <a:r>
              <a:rPr lang="zh-CN" altLang="zh-CN"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zh-CN" altLang="en-US" sz="3600" b="1"/>
              <a:t>  全球性的大气污染问题有：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zh-CN" altLang="en-US" sz="3600" b="1"/>
              <a:t>                温室效应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zh-CN" altLang="en-US" sz="3600" b="1"/>
              <a:t>                臭氧层破坏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zh-CN" altLang="en-US" sz="3600" b="1"/>
              <a:t>                酸雨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43000" y="47244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b="0">
              <a:ea typeface="华文行楷" pitchFamily="2" charset="-122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50825" y="692150"/>
            <a:ext cx="4321175" cy="584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一、温室效应：</a:t>
            </a:r>
          </a:p>
          <a:p>
            <a:pPr>
              <a:spcBef>
                <a:spcPct val="50000"/>
              </a:spcBef>
            </a:pPr>
            <a:r>
              <a:rPr lang="zh-CN" altLang="zh-CN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zh-CN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什么叫做温室效应？ </a:t>
            </a:r>
          </a:p>
          <a:p>
            <a:pPr>
              <a:spcBef>
                <a:spcPct val="50000"/>
              </a:spcBef>
            </a:pPr>
            <a:r>
              <a:rPr lang="zh-CN" altLang="zh-CN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zh-CN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它有什么危害？ </a:t>
            </a:r>
          </a:p>
          <a:p>
            <a:pPr>
              <a:spcBef>
                <a:spcPct val="50000"/>
              </a:spcBef>
            </a:pPr>
            <a:endParaRPr lang="zh-CN" sz="32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20000"/>
              </a:spcBef>
            </a:pPr>
            <a:endParaRPr lang="zh-CN" sz="32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20000"/>
              </a:spcBef>
            </a:pPr>
            <a:r>
              <a:rPr lang="zh-CN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二、臭氧层破坏：</a:t>
            </a:r>
          </a:p>
          <a:p>
            <a:pPr>
              <a:spcBef>
                <a:spcPct val="20000"/>
              </a:spcBef>
            </a:pPr>
            <a:r>
              <a:rPr lang="zh-CN" altLang="zh-CN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zh-CN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臭氧层有什么作用？</a:t>
            </a:r>
          </a:p>
          <a:p>
            <a:pPr>
              <a:spcBef>
                <a:spcPct val="20000"/>
              </a:spcBef>
            </a:pPr>
            <a:r>
              <a:rPr lang="zh-CN" altLang="zh-CN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zh-CN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臭氧层空洞的危害？</a:t>
            </a:r>
          </a:p>
          <a:p>
            <a:pPr>
              <a:spcBef>
                <a:spcPct val="50000"/>
              </a:spcBef>
            </a:pPr>
            <a:endParaRPr lang="zh-CN" altLang="zh-CN" sz="32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15888"/>
            <a:ext cx="3671888" cy="3265487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pic>
        <p:nvPicPr>
          <p:cNvPr id="13317" name="Picture 5" descr="pic_326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3429000"/>
            <a:ext cx="3816350" cy="34290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39750" y="404813"/>
            <a:ext cx="7920038" cy="541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50000"/>
              </a:spcBef>
            </a:pPr>
            <a:r>
              <a:rPr lang="zh-CN" sz="4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三、自学课本，回答以下问题：</a:t>
            </a:r>
            <a:r>
              <a:rPr lang="zh-CN" altLang="zh-CN" sz="4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1</a:t>
            </a:r>
            <a:r>
              <a:rPr lang="zh-CN" sz="4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、什么是酸雨？其</a:t>
            </a:r>
            <a:r>
              <a:rPr lang="zh-CN" altLang="zh-CN" sz="4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ph</a:t>
            </a:r>
            <a:r>
              <a:rPr lang="zh-CN" sz="4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值是多少？</a:t>
            </a:r>
          </a:p>
          <a:p>
            <a:pPr>
              <a:spcBef>
                <a:spcPct val="50000"/>
              </a:spcBef>
            </a:pPr>
            <a:r>
              <a:rPr lang="zh-CN" altLang="zh-CN" sz="4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2</a:t>
            </a:r>
            <a:r>
              <a:rPr lang="zh-CN" sz="4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、酸雨是怎样形成的？</a:t>
            </a:r>
          </a:p>
          <a:p>
            <a:pPr>
              <a:spcBef>
                <a:spcPct val="50000"/>
              </a:spcBef>
            </a:pPr>
            <a:r>
              <a:rPr lang="zh-CN" altLang="zh-CN" sz="4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3</a:t>
            </a:r>
            <a:r>
              <a:rPr lang="zh-CN" sz="4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、酸雨有什么危害？</a:t>
            </a:r>
          </a:p>
          <a:p>
            <a:pPr>
              <a:spcBef>
                <a:spcPct val="50000"/>
              </a:spcBef>
            </a:pPr>
            <a:r>
              <a:rPr lang="zh-CN" altLang="zh-CN" sz="4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4</a:t>
            </a:r>
            <a:r>
              <a:rPr lang="zh-CN" sz="4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、如何防治酸雨？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68313" y="1484313"/>
            <a:ext cx="7696200" cy="361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3200">
              <a:solidFill>
                <a:schemeClr val="bg1"/>
              </a:solidFill>
            </a:endParaRPr>
          </a:p>
          <a:p>
            <a:pPr>
              <a:lnSpc>
                <a:spcPct val="145000"/>
              </a:lnSpc>
            </a:pPr>
            <a:r>
              <a:rPr lang="zh-CN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简单地说：酸雨就是</a:t>
            </a:r>
            <a:r>
              <a:rPr lang="zh-CN" altLang="zh-CN" sz="36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_______  </a:t>
            </a:r>
            <a:r>
              <a:rPr lang="zh-CN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的雨。</a:t>
            </a:r>
          </a:p>
          <a:p>
            <a:pPr>
              <a:lnSpc>
                <a:spcPct val="145000"/>
              </a:lnSpc>
            </a:pPr>
            <a:r>
              <a:rPr lang="zh-CN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酸雨的</a:t>
            </a:r>
            <a:r>
              <a:rPr lang="zh-CN" altLang="zh-CN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pH</a:t>
            </a:r>
            <a:r>
              <a:rPr lang="zh-CN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小于</a:t>
            </a:r>
            <a:r>
              <a:rPr lang="zh-CN" altLang="zh-CN" sz="36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_____</a:t>
            </a:r>
            <a:r>
              <a:rPr lang="zh-CN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。</a:t>
            </a:r>
            <a:r>
              <a:rPr lang="zh-CN" sz="2400">
                <a:solidFill>
                  <a:schemeClr val="bg1"/>
                </a:solidFill>
                <a:latin typeface="宋体" pitchFamily="2" charset="-122"/>
              </a:rPr>
              <a:t> </a:t>
            </a:r>
          </a:p>
          <a:p>
            <a:pPr>
              <a:lnSpc>
                <a:spcPct val="145000"/>
              </a:lnSpc>
            </a:pPr>
            <a:endParaRPr lang="zh-CN" sz="3200">
              <a:solidFill>
                <a:srgbClr val="CC0000"/>
              </a:solidFill>
              <a:latin typeface="宋体" pitchFamily="2" charset="-122"/>
            </a:endParaRPr>
          </a:p>
          <a:p>
            <a:pPr>
              <a:spcBef>
                <a:spcPct val="50000"/>
              </a:spcBef>
            </a:pPr>
            <a:endParaRPr lang="zh-CN" altLang="zh-CN" sz="3200">
              <a:solidFill>
                <a:schemeClr val="bg1"/>
              </a:solidFill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716463" y="2205038"/>
            <a:ext cx="19446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酸性较强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348038" y="2924175"/>
            <a:ext cx="1008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>
                <a:solidFill>
                  <a:srgbClr val="FF0000"/>
                </a:solidFill>
                <a:ea typeface="华文行楷" pitchFamily="2" charset="-122"/>
              </a:rPr>
              <a:t>5.6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utoUpdateAnimBg="0"/>
      <p:bldP spid="1741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酸雨-工厂燃媒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2133600"/>
            <a:ext cx="3581400" cy="35814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pic>
        <p:nvPicPr>
          <p:cNvPr id="19459" name="Picture 3" descr="尾气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2146300"/>
            <a:ext cx="3886200" cy="3578225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28600" y="5867400"/>
            <a:ext cx="4044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工厂燃烧含</a:t>
            </a:r>
            <a:r>
              <a:rPr lang="zh-CN" sz="28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硫</a:t>
            </a:r>
            <a:r>
              <a:rPr 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量高的煤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953000" y="5867400"/>
            <a:ext cx="343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机动车排放的尾气</a:t>
            </a:r>
          </a:p>
        </p:txBody>
      </p:sp>
      <p:sp>
        <p:nvSpPr>
          <p:cNvPr id="19462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6165850"/>
            <a:ext cx="1476375" cy="692150"/>
          </a:xfrm>
          <a:prstGeom prst="actionButtonForwardNex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 sz="2800">
              <a:solidFill>
                <a:schemeClr val="hlink"/>
              </a:solidFill>
            </a:endParaRPr>
          </a:p>
        </p:txBody>
      </p:sp>
      <p:sp>
        <p:nvSpPr>
          <p:cNvPr id="19463" name="Text Box 7"/>
          <p:cNvSpPr txBox="1">
            <a:spLocks noGrp="1" noChangeArrowheads="1"/>
          </p:cNvSpPr>
          <p:nvPr>
            <p:ph type="title"/>
          </p:nvPr>
        </p:nvSpPr>
        <p:spPr>
          <a:xfrm>
            <a:off x="395288" y="620713"/>
            <a:ext cx="8223250" cy="1203325"/>
          </a:xfrm>
          <a:noFill/>
          <a:ln/>
        </p:spPr>
        <p:txBody>
          <a:bodyPr>
            <a:normAutofit fontScale="90000"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酸雨形成的原因</a:t>
            </a:r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主要是人为地向大气中排放大量</a:t>
            </a: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___________</a:t>
            </a:r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造成的。</a:t>
            </a:r>
            <a:b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</a:br>
            <a:endParaRPr lang="zh-CN" altLang="en-US" sz="28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11188" y="981075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2800">
                <a:solidFill>
                  <a:srgbClr val="FF0000"/>
                </a:solidFill>
              </a:rPr>
              <a:t>酸性物质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461" grpId="0" autoUpdateAnimBg="0"/>
      <p:bldP spid="19462" grpId="0" autoUpdateAnimBg="0"/>
      <p:bldP spid="19463" grpId="0" animBg="1" autoUpdateAnimBg="0"/>
      <p:bldP spid="1946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酸雨的形成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836613"/>
            <a:ext cx="6985000" cy="40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042988" y="5300663"/>
            <a:ext cx="23764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3200">
              <a:solidFill>
                <a:srgbClr val="FF3300"/>
              </a:solidFill>
              <a:latin typeface="宋体" pitchFamily="2" charset="-122"/>
            </a:endParaRPr>
          </a:p>
        </p:txBody>
      </p:sp>
      <p:sp>
        <p:nvSpPr>
          <p:cNvPr id="215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6165850"/>
            <a:ext cx="1476375" cy="692150"/>
          </a:xfrm>
          <a:prstGeom prst="actionButtonForwardNex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 sz="2800">
              <a:solidFill>
                <a:schemeClr val="hlink"/>
              </a:solidFill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900113" y="5084763"/>
            <a:ext cx="7527925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zh-CN" sz="3200">
                <a:solidFill>
                  <a:schemeClr val="bg1"/>
                </a:solidFill>
              </a:rPr>
              <a:t>在我国酸雨多分布于</a:t>
            </a:r>
            <a:r>
              <a:rPr lang="zh-CN" sz="3200">
                <a:solidFill>
                  <a:srgbClr val="CC0000"/>
                </a:solidFill>
              </a:rPr>
              <a:t>南方，</a:t>
            </a:r>
            <a:r>
              <a:rPr lang="zh-CN" sz="3200">
                <a:solidFill>
                  <a:schemeClr val="bg1"/>
                </a:solidFill>
              </a:rPr>
              <a:t>它的主要成分</a:t>
            </a:r>
          </a:p>
          <a:p>
            <a:pPr marL="342900" indent="-342900">
              <a:spcBef>
                <a:spcPct val="20000"/>
              </a:spcBef>
            </a:pPr>
            <a:r>
              <a:rPr lang="zh-CN" sz="3200">
                <a:solidFill>
                  <a:schemeClr val="bg1"/>
                </a:solidFill>
              </a:rPr>
              <a:t>为</a:t>
            </a:r>
            <a:r>
              <a:rPr lang="zh-CN" sz="3200">
                <a:solidFill>
                  <a:srgbClr val="CC0000"/>
                </a:solidFill>
              </a:rPr>
              <a:t>水、硝酸和硫酸。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  <p:bldP spid="21509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Pages>0</Pages>
  <Words>1033</Words>
  <Characters>0</Characters>
  <Application>Microsoft Office PowerPoint</Application>
  <DocSecurity>0</DocSecurity>
  <PresentationFormat>全屏显示(4:3)</PresentationFormat>
  <Lines>0</Lines>
  <Paragraphs>108</Paragraphs>
  <Slides>18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黑体</vt:lpstr>
      <vt:lpstr>华文行楷</vt:lpstr>
      <vt:lpstr>楷体</vt:lpstr>
      <vt:lpstr>宋体</vt:lpstr>
      <vt:lpstr>Arial</vt:lpstr>
      <vt:lpstr>Calibri</vt:lpstr>
      <vt:lpstr>Comic Sans MS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酸雨形成的原因主要是人为地向大气中排放大量___________造成的。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雨中垂钓：为什么垂钓者钓上来的是死鱼？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xiaowei cui</cp:lastModifiedBy>
  <cp:revision>2</cp:revision>
  <cp:lastPrinted>1899-12-30T00:00:00Z</cp:lastPrinted>
  <dcterms:created xsi:type="dcterms:W3CDTF">2006-02-27T02:45:33Z</dcterms:created>
  <dcterms:modified xsi:type="dcterms:W3CDTF">2016-08-03T05:54:19Z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2052-6.6.0.2461</vt:lpwstr>
  </property>
</Properties>
</file>